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6"/>
  </p:notesMasterIdLst>
  <p:sldIdLst>
    <p:sldId id="297" r:id="rId5"/>
    <p:sldId id="320" r:id="rId6"/>
    <p:sldId id="321" r:id="rId7"/>
    <p:sldId id="316" r:id="rId8"/>
    <p:sldId id="311" r:id="rId9"/>
    <p:sldId id="324" r:id="rId10"/>
    <p:sldId id="325" r:id="rId11"/>
    <p:sldId id="326" r:id="rId12"/>
    <p:sldId id="327" r:id="rId13"/>
    <p:sldId id="328"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Elsevier Display Light" panose="02000000000000000000" pitchFamily="50" charset="0"/>
      <p:regular r:id="rId21"/>
      <p:italic r:id="rId22"/>
    </p:embeddedFont>
    <p:embeddedFont>
      <p:font typeface="Nexus Sans Offc Pro" panose="020B0504030101020102" pitchFamily="34" charset="0"/>
      <p:regular r:id="rId23"/>
      <p:bold r:id="rId24"/>
      <p:italic r:id="rId25"/>
      <p:boldItalic r:id="rId26"/>
    </p:embeddedFont>
    <p:embeddedFont>
      <p:font typeface="NexusSansPro" panose="020B0504030101020102" pitchFamily="34" charset="0"/>
      <p:regular r:id="rId27"/>
    </p:embeddedFont>
    <p:embeddedFont>
      <p:font typeface="NexusSansPro-Italic" panose="020B0504030101020102"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93B76-C2F7-4FF9-ADB4-1A4009F83611}" v="178" dt="2020-05-04T16:32:43.800"/>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8" autoAdjust="0"/>
    <p:restoredTop sz="95833"/>
  </p:normalViewPr>
  <p:slideViewPr>
    <p:cSldViewPr snapToGrid="0" showGuides="1">
      <p:cViewPr varScale="1">
        <p:scale>
          <a:sx n="144" d="100"/>
          <a:sy n="144" d="100"/>
        </p:scale>
        <p:origin x="252" y="120"/>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05.05.2020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58622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95930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FF6BB6FA-D8D1-4B76-AE05-94517079F887}"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364F505-805B-4DBA-8C27-5D80135164CF}" type="datetime3">
              <a:rPr lang="en-US" smtClean="0"/>
              <a:t>5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EDA5F274-7DC5-4231-82F9-450BDA2A5A41}" type="datetime3">
              <a:rPr lang="en-US" smtClean="0"/>
              <a:t>5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lvl1pPr>
              <a:defRPr/>
            </a:lvl1pPr>
          </a:lstStyle>
          <a:p>
            <a:fld id="{91EA78E2-F4D4-40D7-BA5F-34A5B2A37B6A}" type="datetime3">
              <a:rPr lang="en-US" smtClean="0"/>
              <a:t>5 May 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DEB55CBB-B8E1-44E4-B330-08B828CC8419}" type="datetime3">
              <a:rPr lang="en-US" smtClean="0"/>
              <a:t>5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5022028" y="4722258"/>
            <a:ext cx="3086100" cy="162814"/>
          </a:xfrm>
        </p:spPr>
        <p:txBody>
          <a:bodyPr/>
          <a:lstStyle>
            <a:lvl1pPr algn="r">
              <a:defRPr/>
            </a:lvl1pPr>
          </a:lstStyle>
          <a:p>
            <a:fld id="{21494EE0-35B5-46CA-A3C3-25B3E75A708C}" type="datetime3">
              <a:rPr lang="en-US" smtClean="0"/>
              <a:t>5 May 2020</a:t>
            </a:fld>
            <a:endParaRPr lang="de-DE" dirty="0"/>
          </a:p>
        </p:txBody>
      </p:sp>
      <p:sp>
        <p:nvSpPr>
          <p:cNvPr id="10" name="Footer Placeholder 4"/>
          <p:cNvSpPr>
            <a:spLocks noGrp="1"/>
          </p:cNvSpPr>
          <p:nvPr>
            <p:ph type="ftr" sz="quarter" idx="16"/>
          </p:nvPr>
        </p:nvSpPr>
        <p:spPr>
          <a:xfrm>
            <a:off x="5022028" y="4531201"/>
            <a:ext cx="3086100" cy="162244"/>
          </a:xfrm>
        </p:spPr>
        <p:txBody>
          <a:bodyPr/>
          <a:lstStyle>
            <a:lvl1pPr algn="r">
              <a:defRPr/>
            </a:lvl1p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pic>
        <p:nvPicPr>
          <p:cNvPr id="8" name="Picture 7">
            <a:extLst>
              <a:ext uri="{FF2B5EF4-FFF2-40B4-BE49-F238E27FC236}">
                <a16:creationId xmlns:a16="http://schemas.microsoft.com/office/drawing/2014/main" id="{DC325E4A-A3B6-4B2B-863D-09456140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4416" y="4531201"/>
            <a:ext cx="401839" cy="444500"/>
          </a:xfrm>
          <a:prstGeom prst="rect">
            <a:avLst/>
          </a:prstGeom>
        </p:spPr>
      </p:pic>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lvl1pPr>
              <a:defRPr/>
            </a:lvl1pPr>
          </a:lstStyle>
          <a:p>
            <a:fld id="{9053E51D-3798-4D1C-AF89-7DC594A68766}" type="datetime3">
              <a:rPr lang="en-US" smtClean="0"/>
              <a:t>5 May 2020</a:t>
            </a:fld>
            <a:endParaRPr lang="de-DE" dirty="0"/>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BCCB3E4B-F4EB-4884-ACB6-6C6645ADF327}" type="datetime3">
              <a:rPr lang="en-US" smtClean="0"/>
              <a:t>5 May 2020</a:t>
            </a:fld>
            <a:endParaRPr lang="de-DE"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dirty="0"/>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latin typeface="NexusSansPro-Italic" panose="020B0504030101020102" pitchFamily="34" charset="0"/>
                <a:cs typeface="NexusSansPro-Italic" panose="020B0504030101020102" pitchFamily="34" charset="0"/>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latin typeface="NexusSansPro-Italic" panose="020B0504030101020102" pitchFamily="34" charset="0"/>
                <a:cs typeface="NexusSansPro-Italic" panose="020B0504030101020102" pitchFamily="34" charset="0"/>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74FEB5EA-9448-4EBF-BFBA-7145FD88C53D}" type="datetime3">
              <a:rPr lang="en-US" smtClean="0"/>
              <a:t>5 May 2020</a:t>
            </a:fld>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2219CA12-B333-4D7D-97C0-FD337DF79D61}" type="datetime3">
              <a:rPr lang="en-US" smtClean="0"/>
              <a:t>27 December 2018</a:t>
            </a:fld>
            <a:br>
              <a:rPr lang="en-US" dirty="0"/>
            </a:br>
            <a:r>
              <a:rPr lang="en-US" dirty="0"/>
              <a:t>Name – Product Trainer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lvl1pPr>
              <a:defRPr/>
            </a:lvl1pPr>
          </a:lstStyle>
          <a:p>
            <a:fld id="{4480BEFD-B36B-4F9A-BAA7-58C253F97F53}" type="datetime3">
              <a:rPr lang="en-US" smtClean="0"/>
              <a:t>5 May 2020</a:t>
            </a:fld>
            <a:endParaRPr lang="de-DE" dirty="0"/>
          </a:p>
        </p:txBody>
      </p:sp>
      <p:sp>
        <p:nvSpPr>
          <p:cNvPr id="5" name="Footer Placeholder 4"/>
          <p:cNvSpPr>
            <a:spLocks noGrp="1"/>
          </p:cNvSpPr>
          <p:nvPr>
            <p:ph type="ftr" sz="quarter" idx="17"/>
          </p:nvPr>
        </p:nvSpPr>
        <p:spPr/>
        <p:txBody>
          <a:bodyPr/>
          <a:lstStyle/>
          <a:p>
            <a:endParaRPr lang="de-DE" dirty="0"/>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85318E4F-2C37-47D8-9828-B09F36924E31}" type="datetime3">
              <a:rPr lang="en-US" smtClean="0"/>
              <a:t>5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A1758217-588F-4266-9185-FC0FA2B6FB91}" type="datetime3">
              <a:rPr lang="en-US" smtClean="0"/>
              <a:t>5 May 2020</a:t>
            </a:fld>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lvl1pPr>
          </a:lstStyle>
          <a:p>
            <a:fld id="{C7FD529A-5D66-402D-ACE5-68BA0D874700}" type="datetime3">
              <a:rPr lang="en-US" smtClean="0"/>
              <a:t>5 May 2020</a:t>
            </a:fld>
            <a:endParaRPr lang="de-DE" dirty="0"/>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lvl1pPr>
              <a:defRPr/>
            </a:lvl1pPr>
          </a:lstStyle>
          <a:p>
            <a:fld id="{1E8D71A5-C10E-43F4-8701-196C164B8967}" type="datetime3">
              <a:rPr lang="en-US" smtClean="0"/>
              <a:t>5 May 2020</a:t>
            </a:fld>
            <a:endParaRPr lang="de-DE" dirty="0"/>
          </a:p>
        </p:txBody>
      </p:sp>
      <p:sp>
        <p:nvSpPr>
          <p:cNvPr id="6" name="Footer Placeholder 5"/>
          <p:cNvSpPr>
            <a:spLocks noGrp="1"/>
          </p:cNvSpPr>
          <p:nvPr>
            <p:ph type="ftr" sz="quarter" idx="18"/>
          </p:nvPr>
        </p:nvSpPr>
        <p:spPr/>
        <p:txBody>
          <a:bodyPr/>
          <a:lstStyle/>
          <a:p>
            <a:endParaRPr lang="de-DE" dirty="0"/>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Product Training</a:t>
            </a:r>
            <a:br>
              <a:rPr lang="en-US" dirty="0"/>
            </a:br>
            <a:fld id="{E54B6928-B351-45D2-A0D7-83ECE98B6D20}" type="datetime3">
              <a:rPr lang="en-US" smtClean="0"/>
              <a:t>27 December 2018</a:t>
            </a:fld>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NexusSansPro" panose="020B0504030101020102" pitchFamily="34" charset="0"/>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fld id="{3721ACE8-DB1D-48F3-B843-14B55DD7026A}" type="datetime3">
              <a:rPr lang="en-US" smtClean="0"/>
              <a:t>27 December 2018</a:t>
            </a:fld>
            <a:br>
              <a:rPr lang="en-US" dirty="0"/>
            </a:br>
            <a:r>
              <a:rPr lang="en-US" dirty="0"/>
              <a:t>Name – Product Trainer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88BF95C0-7A28-4DDF-96C2-51471A6A05A7}" type="datetime3">
              <a:rPr lang="en-US" smtClean="0"/>
              <a:t>27 December 2018</a:t>
            </a:fld>
            <a:br>
              <a:rPr lang="en-US" dirty="0"/>
            </a:br>
            <a:r>
              <a:rPr lang="en-US" dirty="0"/>
              <a:t>Name – Product Trainer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fld id="{45CA4C35-3775-44E6-A17A-88B0D1390240}" type="datetime3">
              <a:rPr lang="en-US" smtClean="0"/>
              <a:t>27 December 2018</a:t>
            </a:fld>
            <a:br>
              <a:rPr lang="en-US" dirty="0"/>
            </a:br>
            <a:r>
              <a:rPr lang="en-US" dirty="0"/>
              <a:t>Name – Product Trainer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72CF2A01-B1A0-425C-BC26-1D39515FD885}" type="datetime3">
              <a:rPr lang="en-US" smtClean="0"/>
              <a:t>5 May 2020</a:t>
            </a:fld>
            <a:endParaRPr lang="de-DE" dirty="0"/>
          </a:p>
        </p:txBody>
      </p:sp>
      <p:sp>
        <p:nvSpPr>
          <p:cNvPr id="4" name="Footer Placeholder 3"/>
          <p:cNvSpPr>
            <a:spLocks noGrp="1"/>
          </p:cNvSpPr>
          <p:nvPr>
            <p:ph type="ftr" sz="quarter" idx="11"/>
          </p:nvPr>
        </p:nvSpPr>
        <p:spPr/>
        <p:txBody>
          <a:bodyPr/>
          <a:lstStyle/>
          <a:p>
            <a:endParaRPr lang="de-DE" dirty="0"/>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latin typeface="+mj-lt"/>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lvl1pPr>
          </a:lstStyle>
          <a:p>
            <a:fld id="{97BC2D11-8CC7-4D8C-B4EE-9A6E517824AA}" type="datetime3">
              <a:rPr lang="en-US" smtClean="0"/>
              <a:t>5 May 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lvl1pPr>
              <a:defRPr/>
            </a:lvl1pPr>
          </a:lstStyle>
          <a:p>
            <a:fld id="{6DEABA52-7C98-463B-98D1-5CB70FCBE5F2}" type="datetime3">
              <a:rPr lang="en-US" smtClean="0"/>
              <a:t>5 May 2020</a:t>
            </a:fld>
            <a:endParaRPr lang="de-DE" dirty="0"/>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lvl1pPr>
              <a:defRPr/>
            </a:lvl1pPr>
          </a:lstStyle>
          <a:p>
            <a:fld id="{78B2C192-3262-4CD3-A6FC-2B41C38F3C8C}" type="datetime3">
              <a:rPr lang="en-US" smtClean="0"/>
              <a:t>5 May 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fld id="{9202A2DF-7294-4710-AC79-D5E595245AAE}" type="datetime3">
              <a:rPr lang="en-US" smtClean="0"/>
              <a:t>5 May 2020</a:t>
            </a:fld>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latin typeface="NexusSansPro" panose="020B0504030101020102" pitchFamily="34" charset="0"/>
                <a:cs typeface="NexusSansPro" panose="020B0504030101020102" pitchFamily="34" charset="0"/>
              </a:defRPr>
            </a:lvl1pPr>
          </a:lstStyle>
          <a:p>
            <a:endParaRPr lang="de-DE" dirty="0"/>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Elsevier Display Light" panose="02000000000000000000" pitchFamily="50" charset="0"/>
          <a:ea typeface="+mj-ea"/>
          <a:cs typeface="NexusSansPro" panose="020B0504030101020102" pitchFamily="34" charset="0"/>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US" dirty="0">
                <a:latin typeface="NexusSansPro" panose="020B0504030101020102" pitchFamily="34" charset="0"/>
                <a:cs typeface="NexusSansPro" panose="020B0504030101020102" pitchFamily="34" charset="0"/>
              </a:rPr>
              <a:t>Megan Ubben, MSN, RN, CPN</a:t>
            </a:r>
          </a:p>
          <a:p>
            <a:r>
              <a:rPr lang="en-US" dirty="0"/>
              <a:t>Senior Nursing Education Specialist</a:t>
            </a:r>
            <a:endParaRPr lang="en-US" dirty="0">
              <a:latin typeface="NexusSansPro" panose="020B0504030101020102" pitchFamily="34" charset="0"/>
              <a:cs typeface="NexusSansPro" panose="020B0504030101020102" pitchFamily="34" charset="0"/>
            </a:endParaRPr>
          </a:p>
        </p:txBody>
      </p:sp>
      <p:sp>
        <p:nvSpPr>
          <p:cNvPr id="2" name="Title 1"/>
          <p:cNvSpPr>
            <a:spLocks noGrp="1"/>
          </p:cNvSpPr>
          <p:nvPr>
            <p:ph type="ctrTitle"/>
          </p:nvPr>
        </p:nvSpPr>
        <p:spPr/>
        <p:txBody>
          <a:bodyPr/>
          <a:lstStyle/>
          <a:p>
            <a:r>
              <a:rPr lang="en-US">
                <a:latin typeface="+mj-lt"/>
                <a:cs typeface="NexusSansPro" panose="020B0504030101020102" pitchFamily="34" charset="0"/>
              </a:rPr>
              <a:t>Using HESI </a:t>
            </a:r>
            <a:r>
              <a:rPr lang="en-US" dirty="0">
                <a:latin typeface="+mj-lt"/>
                <a:cs typeface="NexusSansPro" panose="020B0504030101020102" pitchFamily="34" charset="0"/>
              </a:rPr>
              <a:t>Data for Program Evaluation and Accreditation</a:t>
            </a:r>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7000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a:xfrm>
            <a:off x="576263" y="370375"/>
            <a:ext cx="7991475" cy="953599"/>
          </a:xfrm>
        </p:spPr>
        <p:txBody>
          <a:bodyPr/>
          <a:lstStyle/>
          <a:p>
            <a:r>
              <a:rPr lang="en-US" dirty="0">
                <a:latin typeface="+mj-lt"/>
                <a:cs typeface="NexusSansPro" panose="020B0504030101020102" pitchFamily="34" charset="0"/>
              </a:rPr>
              <a:t>Commit to a Continuous Quality Improvement Plan for Program Evaluation and Accreditation Using Your </a:t>
            </a:r>
            <a:br>
              <a:rPr lang="en-US" dirty="0">
                <a:latin typeface="+mj-lt"/>
                <a:cs typeface="NexusSansPro" panose="020B0504030101020102" pitchFamily="34" charset="0"/>
              </a:rPr>
            </a:br>
            <a:r>
              <a:rPr lang="en-US" dirty="0">
                <a:latin typeface="+mj-lt"/>
                <a:cs typeface="NexusSansPro" panose="020B0504030101020102" pitchFamily="34" charset="0"/>
              </a:rPr>
              <a:t>HESI Data</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2" y="1656243"/>
            <a:ext cx="7991475" cy="2676595"/>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latin typeface="Nexus Sans Offc Pro" panose="020B0504030101020102" pitchFamily="34" charset="0"/>
                <a:cs typeface="Nexus Sans Offc Pro" panose="020B0504030101020102" pitchFamily="34" charset="0"/>
              </a:rPr>
              <a:t>Analyze data</a:t>
            </a:r>
          </a:p>
          <a:p>
            <a:r>
              <a:rPr lang="en-US" sz="2000" dirty="0">
                <a:latin typeface="Nexus Sans Offc Pro" panose="020B0504030101020102" pitchFamily="34" charset="0"/>
                <a:cs typeface="Nexus Sans Offc Pro" panose="020B0504030101020102" pitchFamily="34" charset="0"/>
              </a:rPr>
              <a:t>Identify areas of improvement</a:t>
            </a:r>
          </a:p>
          <a:p>
            <a:r>
              <a:rPr lang="en-US" sz="2000" dirty="0">
                <a:latin typeface="Nexus Sans Offc Pro" panose="020B0504030101020102" pitchFamily="34" charset="0"/>
                <a:cs typeface="Nexus Sans Offc Pro" panose="020B0504030101020102" pitchFamily="34" charset="0"/>
              </a:rPr>
              <a:t>Develop action plan</a:t>
            </a:r>
          </a:p>
          <a:p>
            <a:r>
              <a:rPr lang="en-US" sz="2000" dirty="0">
                <a:latin typeface="Nexus Sans Offc Pro" panose="020B0504030101020102" pitchFamily="34" charset="0"/>
                <a:cs typeface="Nexus Sans Offc Pro" panose="020B0504030101020102" pitchFamily="34" charset="0"/>
              </a:rPr>
              <a:t>Implement action plan</a:t>
            </a:r>
          </a:p>
          <a:p>
            <a:r>
              <a:rPr lang="en-US" sz="2000" dirty="0">
                <a:latin typeface="Nexus Sans Offc Pro" panose="020B0504030101020102" pitchFamily="34" charset="0"/>
                <a:cs typeface="Nexus Sans Offc Pro" panose="020B0504030101020102" pitchFamily="34" charset="0"/>
              </a:rPr>
              <a:t>Re-evaluate</a:t>
            </a:r>
          </a:p>
          <a:p>
            <a:r>
              <a:rPr lang="en-US" sz="2000" dirty="0">
                <a:latin typeface="Nexus Sans Offc Pro" panose="020B0504030101020102" pitchFamily="34" charset="0"/>
                <a:cs typeface="Nexus Sans Offc Pro" panose="020B0504030101020102" pitchFamily="34" charset="0"/>
              </a:rPr>
              <a:t>Start process over!</a:t>
            </a:r>
          </a:p>
          <a:p>
            <a:r>
              <a:rPr lang="en-US" sz="2000" dirty="0">
                <a:latin typeface="Nexus Sans Offc Pro" panose="020B0504030101020102" pitchFamily="34" charset="0"/>
                <a:cs typeface="Nexus Sans Offc Pro" panose="020B0504030101020102" pitchFamily="34" charset="0"/>
              </a:rPr>
              <a:t>Accreditation – The key is to document, document, document!</a:t>
            </a:r>
          </a:p>
        </p:txBody>
      </p:sp>
    </p:spTree>
    <p:extLst>
      <p:ext uri="{BB962C8B-B14F-4D97-AF65-F5344CB8AC3E}">
        <p14:creationId xmlns:p14="http://schemas.microsoft.com/office/powerpoint/2010/main" val="228799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a:t>Megan Ubben, MSN, RN, CPN</a:t>
            </a:r>
          </a:p>
          <a:p>
            <a:r>
              <a:rPr lang="en-US" dirty="0"/>
              <a:t>Senior Nursing Education Specialist</a:t>
            </a:r>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r>
              <a:rPr lang="de-DE" dirty="0">
                <a:latin typeface="NexusSansPro" panose="020B0504030101020102" pitchFamily="34" charset="0"/>
                <a:cs typeface="NexusSansPro" panose="020B0504030101020102" pitchFamily="34" charset="0"/>
              </a:rPr>
              <a:t>Using HESI® Data for Program Evaluation and Accreditation</a:t>
            </a:r>
          </a:p>
        </p:txBody>
      </p:sp>
      <p:sp>
        <p:nvSpPr>
          <p:cNvPr id="8" name="Title 7"/>
          <p:cNvSpPr>
            <a:spLocks noGrp="1"/>
          </p:cNvSpPr>
          <p:nvPr>
            <p:ph type="title"/>
          </p:nvPr>
        </p:nvSpPr>
        <p:spPr>
          <a:xfrm>
            <a:off x="576263" y="370375"/>
            <a:ext cx="3796897" cy="1844565"/>
          </a:xfrm>
        </p:spPr>
        <p:txBody>
          <a:bodyPr/>
          <a:lstStyle/>
          <a:p>
            <a:r>
              <a:rPr lang="en-US" dirty="0">
                <a:latin typeface="+mj-lt"/>
                <a:cs typeface="NexusSansPro" panose="020B0504030101020102" pitchFamily="34" charset="0"/>
              </a:rPr>
              <a:t>Are You Reviewing and Using Summary Analysis Data to Identify Trends over Time?</a:t>
            </a:r>
          </a:p>
        </p:txBody>
      </p:sp>
      <p:pic>
        <p:nvPicPr>
          <p:cNvPr id="7" name="Picture 2">
            <a:extLst>
              <a:ext uri="{FF2B5EF4-FFF2-40B4-BE49-F238E27FC236}">
                <a16:creationId xmlns:a16="http://schemas.microsoft.com/office/drawing/2014/main" id="{2B1BCA40-30F7-4A4C-A187-DEA5ABD3C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05" r="8456" b="11524"/>
          <a:stretch/>
        </p:blipFill>
        <p:spPr bwMode="auto">
          <a:xfrm>
            <a:off x="5082348" y="370375"/>
            <a:ext cx="3485389" cy="4514698"/>
          </a:xfrm>
          <a:prstGeom prst="rect">
            <a:avLst/>
          </a:prstGeom>
          <a:noFill/>
          <a:ln w="9525">
            <a:solidFill>
              <a:srgbClr val="53565A"/>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descr="A picture containing clock, sign&#10;&#10;Description automatically generated">
            <a:extLst>
              <a:ext uri="{FF2B5EF4-FFF2-40B4-BE49-F238E27FC236}">
                <a16:creationId xmlns:a16="http://schemas.microsoft.com/office/drawing/2014/main" id="{D6F6FB0B-1C82-44C7-B197-06F8B62F0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706" y="2571750"/>
            <a:ext cx="1344010" cy="1344010"/>
          </a:xfrm>
          <a:prstGeom prst="rect">
            <a:avLst/>
          </a:prstGeom>
        </p:spPr>
      </p:pic>
    </p:spTree>
    <p:extLst>
      <p:ext uri="{BB962C8B-B14F-4D97-AF65-F5344CB8AC3E}">
        <p14:creationId xmlns:p14="http://schemas.microsoft.com/office/powerpoint/2010/main" val="33837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8" name="Title 7"/>
          <p:cNvSpPr>
            <a:spLocks noGrp="1"/>
          </p:cNvSpPr>
          <p:nvPr>
            <p:ph type="title"/>
          </p:nvPr>
        </p:nvSpPr>
        <p:spPr/>
        <p:txBody>
          <a:bodyPr/>
          <a:lstStyle/>
          <a:p>
            <a:r>
              <a:rPr lang="en-US" dirty="0">
                <a:latin typeface="+mj-lt"/>
                <a:cs typeface="NexusSansPro" panose="020B0504030101020102" pitchFamily="34" charset="0"/>
              </a:rPr>
              <a:t>How Do I Tren</a:t>
            </a:r>
            <a:r>
              <a:rPr lang="en-US" dirty="0">
                <a:latin typeface="+mj-lt"/>
              </a:rPr>
              <a:t>d Data?</a:t>
            </a:r>
            <a:r>
              <a:rPr lang="en-US" dirty="0">
                <a:latin typeface="+mj-lt"/>
                <a:cs typeface="NexusSansPro" panose="020B0504030101020102" pitchFamily="34" charset="0"/>
              </a:rPr>
              <a:t> </a:t>
            </a:r>
          </a:p>
        </p:txBody>
      </p:sp>
      <p:sp>
        <p:nvSpPr>
          <p:cNvPr id="9" name="Text Placeholder 8"/>
          <p:cNvSpPr>
            <a:spLocks noGrp="1"/>
          </p:cNvSpPr>
          <p:nvPr>
            <p:ph type="body" sz="quarter" idx="24"/>
          </p:nvPr>
        </p:nvSpPr>
        <p:spPr/>
        <p:txBody>
          <a:bodyPr>
            <a:normAutofit/>
          </a:bodyPr>
          <a:lstStyle/>
          <a:p>
            <a:pPr marL="285750" indent="-285750">
              <a:lnSpc>
                <a:spcPct val="120000"/>
              </a:lnSpc>
              <a:spcAft>
                <a:spcPts val="1200"/>
              </a:spcAft>
              <a:buFont typeface="Arial" panose="020B0604020202020204" pitchFamily="34" charset="0"/>
              <a:buChar char="•"/>
            </a:pPr>
            <a:r>
              <a:rPr lang="en-US" dirty="0">
                <a:latin typeface="Nexus Sans Offc Pro" panose="020B0504030101020102" pitchFamily="34" charset="0"/>
                <a:cs typeface="Nexus Sans Offc Pro" panose="020B0504030101020102" pitchFamily="34" charset="0"/>
              </a:rPr>
              <a:t>Use</a:t>
            </a:r>
            <a:r>
              <a:rPr lang="en-US" b="1" dirty="0">
                <a:latin typeface="Nexus Sans Offc Pro" panose="020B0504030101020102" pitchFamily="34" charset="0"/>
                <a:cs typeface="Nexus Sans Offc Pro" panose="020B0504030101020102" pitchFamily="34" charset="0"/>
              </a:rPr>
              <a:t> </a:t>
            </a:r>
            <a:r>
              <a:rPr lang="en-US" dirty="0">
                <a:latin typeface="Nexus Sans Offc Pro" panose="020B0504030101020102" pitchFamily="34" charset="0"/>
                <a:cs typeface="Nexus Sans Offc Pro" panose="020B0504030101020102" pitchFamily="34" charset="0"/>
              </a:rPr>
              <a:t>the </a:t>
            </a:r>
            <a:r>
              <a:rPr lang="en-US" b="1" dirty="0">
                <a:latin typeface="Nexus Sans Offc Pro" panose="020B0504030101020102" pitchFamily="34" charset="0"/>
                <a:cs typeface="Nexus Sans Offc Pro" panose="020B0504030101020102" pitchFamily="34" charset="0"/>
              </a:rPr>
              <a:t>Report Builder </a:t>
            </a:r>
            <a:br>
              <a:rPr lang="en-US" b="1" dirty="0">
                <a:latin typeface="Nexus Sans Offc Pro" panose="020B0504030101020102" pitchFamily="34" charset="0"/>
                <a:cs typeface="Nexus Sans Offc Pro" panose="020B0504030101020102" pitchFamily="34" charset="0"/>
              </a:rPr>
            </a:br>
            <a:r>
              <a:rPr lang="en-US" sz="1400" b="1" dirty="0">
                <a:latin typeface="Nexus Sans Offc Pro" panose="020B0504030101020102" pitchFamily="34" charset="0"/>
                <a:cs typeface="Nexus Sans Offc Pro" panose="020B0504030101020102" pitchFamily="34" charset="0"/>
              </a:rPr>
              <a:t>(HESI Faculty Access </a:t>
            </a:r>
            <a:r>
              <a:rPr lang="en-US" sz="1400" b="1" dirty="0">
                <a:solidFill>
                  <a:srgbClr val="FF6C00"/>
                </a:solidFill>
                <a:latin typeface="Nexus Sans Offc Pro" panose="020B0504030101020102" pitchFamily="34" charset="0"/>
                <a:cs typeface="Nexus Sans Offc Pro" panose="020B0504030101020102" pitchFamily="34" charset="0"/>
              </a:rPr>
              <a:t>&gt;</a:t>
            </a:r>
            <a:r>
              <a:rPr lang="en-US" sz="1400" b="1" dirty="0">
                <a:latin typeface="Nexus Sans Offc Pro" panose="020B0504030101020102" pitchFamily="34" charset="0"/>
                <a:cs typeface="Nexus Sans Offc Pro" panose="020B0504030101020102" pitchFamily="34" charset="0"/>
              </a:rPr>
              <a:t> Review Exam Results and Reports </a:t>
            </a:r>
            <a:r>
              <a:rPr lang="en-US" sz="1400" b="1" dirty="0">
                <a:solidFill>
                  <a:srgbClr val="FF6C00"/>
                </a:solidFill>
                <a:latin typeface="Nexus Sans Offc Pro" panose="020B0504030101020102" pitchFamily="34" charset="0"/>
                <a:cs typeface="Nexus Sans Offc Pro" panose="020B0504030101020102" pitchFamily="34" charset="0"/>
              </a:rPr>
              <a:t>&gt;</a:t>
            </a:r>
            <a:r>
              <a:rPr lang="en-US" sz="1400" b="1" dirty="0">
                <a:latin typeface="Nexus Sans Offc Pro" panose="020B0504030101020102" pitchFamily="34" charset="0"/>
                <a:cs typeface="Nexus Sans Offc Pro" panose="020B0504030101020102" pitchFamily="34" charset="0"/>
              </a:rPr>
              <a:t> Report Builder)</a:t>
            </a:r>
            <a:endParaRPr lang="en-US" b="1" dirty="0">
              <a:latin typeface="Nexus Sans Offc Pro" panose="020B0504030101020102" pitchFamily="34" charset="0"/>
              <a:cs typeface="Nexus Sans Offc Pro" panose="020B0504030101020102" pitchFamily="34" charset="0"/>
            </a:endParaRPr>
          </a:p>
          <a:p>
            <a:pPr marL="285750" indent="-285750">
              <a:lnSpc>
                <a:spcPct val="120000"/>
              </a:lnSpc>
              <a:spcAft>
                <a:spcPts val="1200"/>
              </a:spcAft>
              <a:buFont typeface="Arial" panose="020B0604020202020204" pitchFamily="34" charset="0"/>
              <a:buChar char="•"/>
            </a:pPr>
            <a:r>
              <a:rPr lang="en-US" dirty="0">
                <a:latin typeface="Nexus Sans Offc Pro" panose="020B0504030101020102" pitchFamily="34" charset="0"/>
                <a:cs typeface="Nexus Sans Offc Pro" panose="020B0504030101020102" pitchFamily="34" charset="0"/>
              </a:rPr>
              <a:t>Watch the </a:t>
            </a:r>
            <a:r>
              <a:rPr lang="en-US" b="1" dirty="0">
                <a:latin typeface="Nexus Sans Offc Pro" panose="020B0504030101020102" pitchFamily="34" charset="0"/>
                <a:cs typeface="Nexus Sans Offc Pro" panose="020B0504030101020102" pitchFamily="34" charset="0"/>
              </a:rPr>
              <a:t>HESI Report Builder</a:t>
            </a:r>
            <a:r>
              <a:rPr lang="en-US" dirty="0">
                <a:latin typeface="Nexus Sans Offc Pro" panose="020B0504030101020102" pitchFamily="34" charset="0"/>
                <a:cs typeface="Nexus Sans Offc Pro" panose="020B0504030101020102" pitchFamily="34" charset="0"/>
              </a:rPr>
              <a:t> video</a:t>
            </a:r>
          </a:p>
          <a:p>
            <a:pPr marL="285750" indent="-285750">
              <a:lnSpc>
                <a:spcPct val="120000"/>
              </a:lnSpc>
              <a:spcAft>
                <a:spcPts val="1200"/>
              </a:spcAft>
              <a:buFont typeface="Arial" panose="020B0604020202020204" pitchFamily="34" charset="0"/>
              <a:buChar char="•"/>
            </a:pPr>
            <a:r>
              <a:rPr lang="en-US" dirty="0">
                <a:latin typeface="Nexus Sans Offc Pro" panose="020B0504030101020102" pitchFamily="34" charset="0"/>
                <a:cs typeface="Nexus Sans Offc Pro" panose="020B0504030101020102" pitchFamily="34" charset="0"/>
              </a:rPr>
              <a:t>For a guide on how to build a trending report and export to Excel, see </a:t>
            </a:r>
            <a:r>
              <a:rPr lang="en-US" b="1" dirty="0">
                <a:latin typeface="Nexus Sans Offc Pro" panose="020B0504030101020102" pitchFamily="34" charset="0"/>
                <a:cs typeface="Nexus Sans Offc Pro" panose="020B0504030101020102" pitchFamily="34" charset="0"/>
              </a:rPr>
              <a:t>HESI: Trending Reports over Time </a:t>
            </a:r>
            <a:r>
              <a:rPr lang="en-US" dirty="0">
                <a:latin typeface="Nexus Sans Offc Pro" panose="020B0504030101020102" pitchFamily="34" charset="0"/>
                <a:cs typeface="Nexus Sans Offc Pro" panose="020B0504030101020102" pitchFamily="34" charset="0"/>
              </a:rPr>
              <a:t>(pdf) in the </a:t>
            </a:r>
            <a:r>
              <a:rPr lang="en-US" b="1" dirty="0">
                <a:latin typeface="Nexus Sans Offc Pro" panose="020B0504030101020102" pitchFamily="34" charset="0"/>
                <a:cs typeface="Nexus Sans Offc Pro" panose="020B0504030101020102" pitchFamily="34" charset="0"/>
              </a:rPr>
              <a:t>Related Documents </a:t>
            </a:r>
            <a:r>
              <a:rPr lang="en-US" dirty="0">
                <a:latin typeface="Nexus Sans Offc Pro" panose="020B0504030101020102" pitchFamily="34" charset="0"/>
                <a:cs typeface="Nexus Sans Offc Pro" panose="020B0504030101020102" pitchFamily="34" charset="0"/>
              </a:rPr>
              <a:t>section of the video associated with these slides</a:t>
            </a:r>
            <a:endParaRPr lang="de-DE" b="1" dirty="0">
              <a:latin typeface="Nexus Sans Offc Pro" panose="020B0504030101020102" pitchFamily="34" charset="0"/>
              <a:cs typeface="Nexus Sans Offc Pro" panose="020B0504030101020102" pitchFamily="34" charset="0"/>
            </a:endParaRPr>
          </a:p>
        </p:txBody>
      </p:sp>
      <p:pic>
        <p:nvPicPr>
          <p:cNvPr id="10" name="Picture 9">
            <a:extLst>
              <a:ext uri="{FF2B5EF4-FFF2-40B4-BE49-F238E27FC236}">
                <a16:creationId xmlns:a16="http://schemas.microsoft.com/office/drawing/2014/main" id="{DAAB4DC3-3DF1-4BC9-954F-06B6C134419C}"/>
              </a:ext>
            </a:extLst>
          </p:cNvPr>
          <p:cNvPicPr>
            <a:picLocks noChangeAspect="1"/>
          </p:cNvPicPr>
          <p:nvPr/>
        </p:nvPicPr>
        <p:blipFill rotWithShape="1">
          <a:blip r:embed="rId3"/>
          <a:srcRect r="50000"/>
          <a:stretch/>
        </p:blipFill>
        <p:spPr>
          <a:xfrm>
            <a:off x="4806696" y="268356"/>
            <a:ext cx="4102607" cy="4606787"/>
          </a:xfrm>
          <a:prstGeom prst="rect">
            <a:avLst/>
          </a:prstGeom>
          <a:ln>
            <a:solidFill>
              <a:srgbClr val="53565A"/>
            </a:solidFill>
          </a:ln>
        </p:spPr>
      </p:pic>
      <p:sp>
        <p:nvSpPr>
          <p:cNvPr id="7" name="Arrow: Right 6">
            <a:extLst>
              <a:ext uri="{FF2B5EF4-FFF2-40B4-BE49-F238E27FC236}">
                <a16:creationId xmlns:a16="http://schemas.microsoft.com/office/drawing/2014/main" id="{CF39D83F-2317-47E5-9649-8619D3196F87}"/>
              </a:ext>
            </a:extLst>
          </p:cNvPr>
          <p:cNvSpPr/>
          <p:nvPr/>
        </p:nvSpPr>
        <p:spPr>
          <a:xfrm rot="10800000">
            <a:off x="6221894" y="790453"/>
            <a:ext cx="583096" cy="15162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1D08878D-E353-4011-8A84-3DD4EBDD1E6E}"/>
              </a:ext>
            </a:extLst>
          </p:cNvPr>
          <p:cNvSpPr/>
          <p:nvPr/>
        </p:nvSpPr>
        <p:spPr>
          <a:xfrm rot="10800000">
            <a:off x="6221895" y="3845079"/>
            <a:ext cx="583096" cy="15162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FFCF81-1D16-4817-851D-771BBA15FDFC}"/>
              </a:ext>
            </a:extLst>
          </p:cNvPr>
          <p:cNvSpPr/>
          <p:nvPr/>
        </p:nvSpPr>
        <p:spPr>
          <a:xfrm>
            <a:off x="4916557" y="3558209"/>
            <a:ext cx="2544417" cy="1316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707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HESI Exit Exams Mirror NCLEX® Distribution of Content</a:t>
            </a:r>
          </a:p>
        </p:txBody>
      </p:sp>
      <p:pic>
        <p:nvPicPr>
          <p:cNvPr id="6" name="Content Placeholder 5">
            <a:extLst>
              <a:ext uri="{FF2B5EF4-FFF2-40B4-BE49-F238E27FC236}">
                <a16:creationId xmlns:a16="http://schemas.microsoft.com/office/drawing/2014/main" id="{2EF255D2-E3B2-4CAD-B19B-304D0A73A9A2}"/>
              </a:ext>
            </a:extLst>
          </p:cNvPr>
          <p:cNvPicPr>
            <a:picLocks noChangeAspect="1"/>
          </p:cNvPicPr>
          <p:nvPr/>
        </p:nvPicPr>
        <p:blipFill>
          <a:blip r:embed="rId2"/>
          <a:stretch>
            <a:fillRect/>
          </a:stretch>
        </p:blipFill>
        <p:spPr>
          <a:xfrm>
            <a:off x="2320871" y="861947"/>
            <a:ext cx="4502258" cy="3504644"/>
          </a:xfrm>
          <a:prstGeom prst="rect">
            <a:avLst/>
          </a:prstGeom>
          <a:ln>
            <a:solidFill>
              <a:srgbClr val="53565A"/>
            </a:solidFill>
          </a:ln>
        </p:spPr>
      </p:pic>
    </p:spTree>
    <p:extLst>
      <p:ext uri="{BB962C8B-B14F-4D97-AF65-F5344CB8AC3E}">
        <p14:creationId xmlns:p14="http://schemas.microsoft.com/office/powerpoint/2010/main" val="188327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605DAF-F922-4044-A75E-A018EA2EC721}"/>
              </a:ext>
            </a:extLst>
          </p:cNvPr>
          <p:cNvSpPr/>
          <p:nvPr/>
        </p:nvSpPr>
        <p:spPr>
          <a:xfrm>
            <a:off x="231913" y="4101548"/>
            <a:ext cx="1292087" cy="1041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6"/>
          </p:nvPr>
        </p:nvSpPr>
        <p:spPr>
          <a:xfrm>
            <a:off x="5010785" y="4531201"/>
            <a:ext cx="3086100" cy="162244"/>
          </a:xfrm>
        </p:spPr>
        <p:txBody>
          <a:bodyPr/>
          <a:lstStyle/>
          <a:p>
            <a:r>
              <a:rPr lang="de-DE" dirty="0"/>
              <a:t>Using HESI® Data for Program Evaluation and Accreditation</a:t>
            </a:r>
          </a:p>
          <a:p>
            <a:pPr algn="r"/>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What Areas Should You Focus On?</a:t>
            </a:r>
          </a:p>
        </p:txBody>
      </p:sp>
      <p:sp>
        <p:nvSpPr>
          <p:cNvPr id="9" name="Text Placeholder 8"/>
          <p:cNvSpPr>
            <a:spLocks noGrp="1"/>
          </p:cNvSpPr>
          <p:nvPr>
            <p:ph type="body" sz="quarter" idx="25"/>
          </p:nvPr>
        </p:nvSpPr>
        <p:spPr>
          <a:xfrm>
            <a:off x="4744238" y="1517374"/>
            <a:ext cx="3796897" cy="2812276"/>
          </a:xfrm>
        </p:spPr>
        <p:txBody>
          <a:bodyPr/>
          <a:lstStyle/>
          <a:p>
            <a:r>
              <a:rPr lang="en-US" dirty="0">
                <a:latin typeface="NexusSansPro" panose="020B0504030101020102" pitchFamily="34" charset="0"/>
                <a:cs typeface="NexusSansPro" panose="020B0504030101020102" pitchFamily="34" charset="0"/>
              </a:rPr>
              <a:t>HESI Exit Exams</a:t>
            </a:r>
          </a:p>
          <a:p>
            <a:pPr marL="285750" indent="-285750">
              <a:buFont typeface="Arial" panose="020B0604020202020204" pitchFamily="34" charset="0"/>
              <a:buChar char="•"/>
            </a:pPr>
            <a:r>
              <a:rPr lang="en-US" dirty="0"/>
              <a:t>Client Needs – NCLEX</a:t>
            </a:r>
          </a:p>
          <a:p>
            <a:pPr marL="285750" indent="-285750">
              <a:buFont typeface="Arial" panose="020B0604020202020204" pitchFamily="34" charset="0"/>
              <a:buChar char="•"/>
            </a:pPr>
            <a:r>
              <a:rPr lang="en-US" dirty="0">
                <a:latin typeface="NexusSansPro" panose="020B0504030101020102" pitchFamily="34" charset="0"/>
                <a:cs typeface="NexusSansPro" panose="020B0504030101020102" pitchFamily="34" charset="0"/>
              </a:rPr>
              <a:t>Specialty and Sub-Specialty OR Concepts</a:t>
            </a:r>
          </a:p>
          <a:p>
            <a:pPr marL="285750" indent="-285750">
              <a:buFont typeface="Arial" panose="020B0604020202020204" pitchFamily="34" charset="0"/>
              <a:buChar char="•"/>
            </a:pPr>
            <a:r>
              <a:rPr lang="en-US" dirty="0"/>
              <a:t>These pages will help you evaluate the curriculum to identify strengths and potential curriculum gaps and areas of improvement</a:t>
            </a:r>
            <a:endParaRPr lang="en-US" dirty="0">
              <a:latin typeface="NexusSansPro" panose="020B0504030101020102" pitchFamily="34" charset="0"/>
              <a:cs typeface="NexusSansPro" panose="020B0504030101020102" pitchFamily="34" charset="0"/>
            </a:endParaRPr>
          </a:p>
        </p:txBody>
      </p:sp>
      <p:pic>
        <p:nvPicPr>
          <p:cNvPr id="11" name="Content Placeholder 4">
            <a:extLst>
              <a:ext uri="{FF2B5EF4-FFF2-40B4-BE49-F238E27FC236}">
                <a16:creationId xmlns:a16="http://schemas.microsoft.com/office/drawing/2014/main" id="{47433EC0-E29C-403B-B5B3-1F696EDBC10B}"/>
              </a:ext>
            </a:extLst>
          </p:cNvPr>
          <p:cNvPicPr>
            <a:picLocks noChangeAspect="1"/>
          </p:cNvPicPr>
          <p:nvPr/>
        </p:nvPicPr>
        <p:blipFill rotWithShape="1">
          <a:blip r:embed="rId2"/>
          <a:srcRect l="3477"/>
          <a:stretch/>
        </p:blipFill>
        <p:spPr>
          <a:xfrm>
            <a:off x="457200" y="339073"/>
            <a:ext cx="3872128" cy="4464592"/>
          </a:xfrm>
          <a:prstGeom prst="rect">
            <a:avLst/>
          </a:prstGeom>
          <a:ln>
            <a:solidFill>
              <a:srgbClr val="53565A"/>
            </a:solidFill>
          </a:ln>
        </p:spPr>
      </p:pic>
    </p:spTree>
    <p:extLst>
      <p:ext uri="{BB962C8B-B14F-4D97-AF65-F5344CB8AC3E}">
        <p14:creationId xmlns:p14="http://schemas.microsoft.com/office/powerpoint/2010/main" val="101424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Looking at the Data</a:t>
            </a:r>
          </a:p>
        </p:txBody>
      </p:sp>
      <p:pic>
        <p:nvPicPr>
          <p:cNvPr id="8" name="Picture 2">
            <a:extLst>
              <a:ext uri="{FF2B5EF4-FFF2-40B4-BE49-F238E27FC236}">
                <a16:creationId xmlns:a16="http://schemas.microsoft.com/office/drawing/2014/main" id="{9AC915C7-AA18-4EFF-9FFB-A03548C6A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 t="-2" r="6226" b="53314"/>
          <a:stretch/>
        </p:blipFill>
        <p:spPr bwMode="auto">
          <a:xfrm>
            <a:off x="1528312" y="880760"/>
            <a:ext cx="5641286" cy="2233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a:extLst>
              <a:ext uri="{FF2B5EF4-FFF2-40B4-BE49-F238E27FC236}">
                <a16:creationId xmlns:a16="http://schemas.microsoft.com/office/drawing/2014/main" id="{2B215AF3-7DCE-48B0-ABA6-89FFDC5E3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4" t="26663" r="5021" b="32777"/>
          <a:stretch/>
        </p:blipFill>
        <p:spPr bwMode="auto">
          <a:xfrm>
            <a:off x="1300955" y="3235330"/>
            <a:ext cx="6096001" cy="419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a:extLst>
              <a:ext uri="{FF2B5EF4-FFF2-40B4-BE49-F238E27FC236}">
                <a16:creationId xmlns:a16="http://schemas.microsoft.com/office/drawing/2014/main" id="{E8C3015D-3816-402B-A10E-AD9520DA2EF4}"/>
              </a:ext>
            </a:extLst>
          </p:cNvPr>
          <p:cNvSpPr/>
          <p:nvPr/>
        </p:nvSpPr>
        <p:spPr>
          <a:xfrm>
            <a:off x="4197350" y="1752600"/>
            <a:ext cx="401902" cy="19685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2310E5-B11E-4E44-872B-14DCD5E5B11B}"/>
              </a:ext>
            </a:extLst>
          </p:cNvPr>
          <p:cNvSpPr/>
          <p:nvPr/>
        </p:nvSpPr>
        <p:spPr>
          <a:xfrm>
            <a:off x="5626100" y="1752600"/>
            <a:ext cx="401902" cy="19685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C28B00-6B3D-4B5D-AF9E-F8CBE8F79FC5}"/>
              </a:ext>
            </a:extLst>
          </p:cNvPr>
          <p:cNvSpPr/>
          <p:nvPr/>
        </p:nvSpPr>
        <p:spPr>
          <a:xfrm>
            <a:off x="4197350" y="2419798"/>
            <a:ext cx="401902" cy="19685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A8663D2-C4E6-45F3-85C6-6A4E0D4E75E8}"/>
              </a:ext>
            </a:extLst>
          </p:cNvPr>
          <p:cNvSpPr/>
          <p:nvPr/>
        </p:nvSpPr>
        <p:spPr>
          <a:xfrm>
            <a:off x="5626100" y="2419798"/>
            <a:ext cx="401902" cy="19685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66784B-0478-4AA6-BC85-43399F8383DA}"/>
              </a:ext>
            </a:extLst>
          </p:cNvPr>
          <p:cNvSpPr/>
          <p:nvPr/>
        </p:nvSpPr>
        <p:spPr>
          <a:xfrm>
            <a:off x="6130447" y="3352819"/>
            <a:ext cx="401902" cy="18442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D6F8B4F-C85D-4954-9DA8-44939DA61E68}"/>
              </a:ext>
            </a:extLst>
          </p:cNvPr>
          <p:cNvGrpSpPr/>
          <p:nvPr/>
        </p:nvGrpSpPr>
        <p:grpSpPr>
          <a:xfrm>
            <a:off x="1300955" y="3777665"/>
            <a:ext cx="6096001" cy="600543"/>
            <a:chOff x="1300955" y="3777665"/>
            <a:chExt cx="6096001" cy="600543"/>
          </a:xfrm>
        </p:grpSpPr>
        <p:pic>
          <p:nvPicPr>
            <p:cNvPr id="10" name="Picture 2">
              <a:extLst>
                <a:ext uri="{FF2B5EF4-FFF2-40B4-BE49-F238E27FC236}">
                  <a16:creationId xmlns:a16="http://schemas.microsoft.com/office/drawing/2014/main" id="{8AA9C3FC-74D8-4FE2-BE1F-A60C9F993E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65" t="2575" r="8381" b="9441"/>
            <a:stretch/>
          </p:blipFill>
          <p:spPr bwMode="auto">
            <a:xfrm>
              <a:off x="1300955" y="3777665"/>
              <a:ext cx="6096001" cy="6005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a:extLst>
                <a:ext uri="{FF2B5EF4-FFF2-40B4-BE49-F238E27FC236}">
                  <a16:creationId xmlns:a16="http://schemas.microsoft.com/office/drawing/2014/main" id="{26972DC1-B1E9-4B9A-957C-6B68A19F4643}"/>
                </a:ext>
              </a:extLst>
            </p:cNvPr>
            <p:cNvSpPr/>
            <p:nvPr/>
          </p:nvSpPr>
          <p:spPr>
            <a:xfrm>
              <a:off x="6130447" y="3777665"/>
              <a:ext cx="401902" cy="18442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31C621-EE05-494F-937D-35C9AABD38A7}"/>
                </a:ext>
              </a:extLst>
            </p:cNvPr>
            <p:cNvSpPr/>
            <p:nvPr/>
          </p:nvSpPr>
          <p:spPr>
            <a:xfrm>
              <a:off x="6130447" y="4062291"/>
              <a:ext cx="401902" cy="18442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259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p:txBody>
          <a:bodyPr/>
          <a:lstStyle/>
          <a:p>
            <a:r>
              <a:rPr lang="en-US" dirty="0">
                <a:latin typeface="+mj-lt"/>
                <a:cs typeface="NexusSansPro" panose="020B0504030101020102" pitchFamily="34" charset="0"/>
              </a:rPr>
              <a:t>Prioritize Your Data</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1629713"/>
            <a:ext cx="3796897" cy="2812276"/>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Nexus Sans Offc Pro" panose="020B0504030101020102" pitchFamily="34" charset="0"/>
                <a:cs typeface="Nexus Sans Offc Pro" panose="020B0504030101020102" pitchFamily="34" charset="0"/>
              </a:rPr>
              <a:t>Strengths: </a:t>
            </a:r>
            <a:br>
              <a:rPr lang="en-US" dirty="0">
                <a:latin typeface="Nexus Sans Offc Pro" panose="020B0504030101020102" pitchFamily="34" charset="0"/>
                <a:cs typeface="Nexus Sans Offc Pro" panose="020B0504030101020102" pitchFamily="34" charset="0"/>
              </a:rPr>
            </a:br>
            <a:r>
              <a:rPr lang="en-US" dirty="0">
                <a:latin typeface="Nexus Sans Offc Pro" panose="020B0504030101020102" pitchFamily="34" charset="0"/>
                <a:cs typeface="Nexus Sans Offc Pro" panose="020B0504030101020102" pitchFamily="34" charset="0"/>
              </a:rPr>
              <a:t>What 3 areas are students above benchmark?</a:t>
            </a:r>
          </a:p>
          <a:p>
            <a:r>
              <a:rPr lang="en-US" dirty="0">
                <a:latin typeface="Nexus Sans Offc Pro" panose="020B0504030101020102" pitchFamily="34" charset="0"/>
                <a:cs typeface="Nexus Sans Offc Pro" panose="020B0504030101020102" pitchFamily="34" charset="0"/>
              </a:rPr>
              <a:t>Areas of Improvement:</a:t>
            </a:r>
            <a:br>
              <a:rPr lang="en-US" dirty="0">
                <a:latin typeface="Nexus Sans Offc Pro" panose="020B0504030101020102" pitchFamily="34" charset="0"/>
                <a:cs typeface="Nexus Sans Offc Pro" panose="020B0504030101020102" pitchFamily="34" charset="0"/>
              </a:rPr>
            </a:br>
            <a:r>
              <a:rPr lang="en-US" dirty="0">
                <a:latin typeface="Nexus Sans Offc Pro" panose="020B0504030101020102" pitchFamily="34" charset="0"/>
                <a:cs typeface="Nexus Sans Offc Pro" panose="020B0504030101020102" pitchFamily="34" charset="0"/>
              </a:rPr>
              <a:t>What 3 areas are students below benchmark?</a:t>
            </a:r>
          </a:p>
        </p:txBody>
      </p:sp>
      <p:pic>
        <p:nvPicPr>
          <p:cNvPr id="11" name="Picture 10" descr="A close up of a logo&#10;&#10;Description automatically generated">
            <a:extLst>
              <a:ext uri="{FF2B5EF4-FFF2-40B4-BE49-F238E27FC236}">
                <a16:creationId xmlns:a16="http://schemas.microsoft.com/office/drawing/2014/main" id="{F52E4CE0-53CC-4ABA-ADCB-6F3609C3A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50" y="1480101"/>
            <a:ext cx="2095500" cy="2095500"/>
          </a:xfrm>
          <a:prstGeom prst="rect">
            <a:avLst/>
          </a:prstGeom>
        </p:spPr>
      </p:pic>
    </p:spTree>
    <p:extLst>
      <p:ext uri="{BB962C8B-B14F-4D97-AF65-F5344CB8AC3E}">
        <p14:creationId xmlns:p14="http://schemas.microsoft.com/office/powerpoint/2010/main" val="203657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a:xfrm>
            <a:off x="576263" y="370375"/>
            <a:ext cx="7991475" cy="829457"/>
          </a:xfrm>
        </p:spPr>
        <p:txBody>
          <a:bodyPr/>
          <a:lstStyle/>
          <a:p>
            <a:r>
              <a:rPr lang="en-US" dirty="0">
                <a:latin typeface="+mj-lt"/>
                <a:cs typeface="NexusSansPro" panose="020B0504030101020102" pitchFamily="34" charset="0"/>
              </a:rPr>
              <a:t>Additional Summary Analysis Data for Accreditation Reports</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3" y="1629713"/>
            <a:ext cx="5786437" cy="2812276"/>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latin typeface="Nexus Sans Offc Pro" panose="020B0504030101020102" pitchFamily="34" charset="0"/>
                <a:cs typeface="Nexus Sans Offc Pro" panose="020B0504030101020102" pitchFamily="34" charset="0"/>
              </a:rPr>
              <a:t>AACN Curriculum Categories</a:t>
            </a:r>
          </a:p>
          <a:p>
            <a:r>
              <a:rPr lang="en-US" sz="2400" dirty="0">
                <a:latin typeface="Nexus Sans Offc Pro" panose="020B0504030101020102" pitchFamily="34" charset="0"/>
                <a:cs typeface="Nexus Sans Offc Pro" panose="020B0504030101020102" pitchFamily="34" charset="0"/>
              </a:rPr>
              <a:t>NLN Educational Competencies</a:t>
            </a:r>
          </a:p>
          <a:p>
            <a:r>
              <a:rPr lang="en-US" sz="2400" dirty="0">
                <a:latin typeface="Nexus Sans Offc Pro" panose="020B0504030101020102" pitchFamily="34" charset="0"/>
                <a:cs typeface="Nexus Sans Offc Pro" panose="020B0504030101020102" pitchFamily="34" charset="0"/>
              </a:rPr>
              <a:t>QSEN Categories</a:t>
            </a:r>
          </a:p>
        </p:txBody>
      </p:sp>
    </p:spTree>
    <p:extLst>
      <p:ext uri="{BB962C8B-B14F-4D97-AF65-F5344CB8AC3E}">
        <p14:creationId xmlns:p14="http://schemas.microsoft.com/office/powerpoint/2010/main" val="78280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p:txBody>
          <a:bodyPr/>
          <a:lstStyle/>
          <a:p>
            <a:r>
              <a:rPr lang="de-DE" dirty="0"/>
              <a:t>Using HESI® Data for Program Evaluation and Accreditation</a:t>
            </a:r>
          </a:p>
          <a:p>
            <a:endParaRPr lang="de-DE" dirty="0">
              <a:latin typeface="NexusSansPro" panose="020B0504030101020102" pitchFamily="34" charset="0"/>
              <a:cs typeface="NexusSansPro" panose="020B0504030101020102" pitchFamily="34" charset="0"/>
            </a:endParaRPr>
          </a:p>
        </p:txBody>
      </p:sp>
      <p:sp>
        <p:nvSpPr>
          <p:cNvPr id="7" name="Title 6"/>
          <p:cNvSpPr>
            <a:spLocks noGrp="1"/>
          </p:cNvSpPr>
          <p:nvPr>
            <p:ph type="title"/>
          </p:nvPr>
        </p:nvSpPr>
        <p:spPr>
          <a:xfrm>
            <a:off x="576263" y="370376"/>
            <a:ext cx="7991475" cy="331136"/>
          </a:xfrm>
        </p:spPr>
        <p:txBody>
          <a:bodyPr/>
          <a:lstStyle/>
          <a:p>
            <a:r>
              <a:rPr lang="en-US" dirty="0">
                <a:latin typeface="+mj-lt"/>
                <a:cs typeface="NexusSansPro" panose="020B0504030101020102" pitchFamily="34" charset="0"/>
              </a:rPr>
              <a:t>HESI Exam Data Questions to Think About</a:t>
            </a:r>
          </a:p>
        </p:txBody>
      </p:sp>
      <p:sp>
        <p:nvSpPr>
          <p:cNvPr id="20" name="Text Placeholder 8">
            <a:extLst>
              <a:ext uri="{FF2B5EF4-FFF2-40B4-BE49-F238E27FC236}">
                <a16:creationId xmlns:a16="http://schemas.microsoft.com/office/drawing/2014/main" id="{1D4CF166-B44F-4D95-8547-F1E62F69E7DB}"/>
              </a:ext>
            </a:extLst>
          </p:cNvPr>
          <p:cNvSpPr txBox="1">
            <a:spLocks/>
          </p:cNvSpPr>
          <p:nvPr/>
        </p:nvSpPr>
        <p:spPr>
          <a:xfrm>
            <a:off x="576262" y="1142932"/>
            <a:ext cx="7991475" cy="3075753"/>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NexusSansPro" panose="020B0504030101020102" pitchFamily="34" charset="0"/>
                <a:ea typeface="+mn-ea"/>
                <a:cs typeface="NexusSansPro" panose="020B0504030101020102" pitchFamily="34" charset="0"/>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NexusSansPro" panose="020B0504030101020102" pitchFamily="34" charset="0"/>
                <a:ea typeface="+mn-ea"/>
                <a:cs typeface="NexusSansPro" panose="020B0504030101020102" pitchFamily="34" charset="0"/>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NexusSansPro" panose="020B0504030101020102" pitchFamily="34" charset="0"/>
                <a:ea typeface="+mn-ea"/>
                <a:cs typeface="NexusSansPro" panose="020B0504030101020102" pitchFamily="34" charset="0"/>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NexusSansPro" panose="020B0504030101020102" pitchFamily="34" charset="0"/>
                <a:ea typeface="+mn-ea"/>
                <a:cs typeface="NexusSansPro" panose="020B0504030101020102"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latin typeface="Nexus Sans Offc Pro" panose="020B0504030101020102" pitchFamily="34" charset="0"/>
                <a:cs typeface="Nexus Sans Offc Pro" panose="020B0504030101020102" pitchFamily="34" charset="0"/>
              </a:rPr>
              <a:t>How often should data be reviewed?</a:t>
            </a:r>
          </a:p>
          <a:p>
            <a:r>
              <a:rPr lang="en-US" sz="2400" dirty="0">
                <a:latin typeface="Nexus Sans Offc Pro" panose="020B0504030101020102" pitchFamily="34" charset="0"/>
                <a:cs typeface="Nexus Sans Offc Pro" panose="020B0504030101020102" pitchFamily="34" charset="0"/>
              </a:rPr>
              <a:t>Who is responsible for trending data and identifying concerns and priorities?</a:t>
            </a:r>
          </a:p>
          <a:p>
            <a:r>
              <a:rPr lang="en-US" sz="2400" dirty="0">
                <a:latin typeface="Nexus Sans Offc Pro" panose="020B0504030101020102" pitchFamily="34" charset="0"/>
                <a:cs typeface="Nexus Sans Offc Pro" panose="020B0504030101020102" pitchFamily="34" charset="0"/>
              </a:rPr>
              <a:t>How is data analysis documented?</a:t>
            </a:r>
          </a:p>
          <a:p>
            <a:r>
              <a:rPr lang="en-US" sz="2400" dirty="0">
                <a:latin typeface="Nexus Sans Offc Pro" panose="020B0504030101020102" pitchFamily="34" charset="0"/>
                <a:cs typeface="Nexus Sans Offc Pro" panose="020B0504030101020102" pitchFamily="34" charset="0"/>
              </a:rPr>
              <a:t>How are action plans developed and implemented?</a:t>
            </a:r>
          </a:p>
          <a:p>
            <a:r>
              <a:rPr lang="en-US" sz="2400" dirty="0">
                <a:latin typeface="Nexus Sans Offc Pro" panose="020B0504030101020102" pitchFamily="34" charset="0"/>
                <a:cs typeface="Nexus Sans Offc Pro" panose="020B0504030101020102" pitchFamily="34" charset="0"/>
              </a:rPr>
              <a:t>Where are action plans documented?</a:t>
            </a:r>
          </a:p>
          <a:p>
            <a:r>
              <a:rPr lang="en-US" sz="2400" dirty="0">
                <a:latin typeface="Nexus Sans Offc Pro" panose="020B0504030101020102" pitchFamily="34" charset="0"/>
                <a:cs typeface="Nexus Sans Offc Pro" panose="020B0504030101020102" pitchFamily="34" charset="0"/>
              </a:rPr>
              <a:t>What is the process for re-evaluation?</a:t>
            </a:r>
          </a:p>
        </p:txBody>
      </p:sp>
    </p:spTree>
    <p:extLst>
      <p:ext uri="{BB962C8B-B14F-4D97-AF65-F5344CB8AC3E}">
        <p14:creationId xmlns:p14="http://schemas.microsoft.com/office/powerpoint/2010/main" val="2876196274"/>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Elsevier Fonts">
      <a:majorFont>
        <a:latin typeface="Elsevier Display Light"/>
        <a:ea typeface=""/>
        <a:cs typeface=""/>
      </a:majorFont>
      <a:minorFont>
        <a:latin typeface="NexusSans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D7839795BE045ABF3D4A0E1C833AF" ma:contentTypeVersion="13" ma:contentTypeDescription="Create a new document." ma:contentTypeScope="" ma:versionID="8232eb6ea059ade90f55ea275a0d5ee4">
  <xsd:schema xmlns:xsd="http://www.w3.org/2001/XMLSchema" xmlns:xs="http://www.w3.org/2001/XMLSchema" xmlns:p="http://schemas.microsoft.com/office/2006/metadata/properties" xmlns:ns3="995578a2-7b52-47fa-9ff8-631e2926121e" xmlns:ns4="cd69e3eb-873e-4930-81f1-b15672e7d31c" targetNamespace="http://schemas.microsoft.com/office/2006/metadata/properties" ma:root="true" ma:fieldsID="de938106ba386677c0f6bd8ccc4d3837" ns3:_="" ns4:_="">
    <xsd:import namespace="995578a2-7b52-47fa-9ff8-631e2926121e"/>
    <xsd:import namespace="cd69e3eb-873e-4930-81f1-b15672e7d3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578a2-7b52-47fa-9ff8-631e29261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9e3eb-873e-4930-81f1-b15672e7d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F73D2F-AC56-48BE-92FF-3554565B0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578a2-7b52-47fa-9ff8-631e2926121e"/>
    <ds:schemaRef ds:uri="cd69e3eb-873e-4930-81f1-b15672e7d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F587C-EE48-4706-9563-B90CD759724B}">
  <ds:schemaRefs>
    <ds:schemaRef ds:uri="http://schemas.microsoft.com/sharepoint/v3/contenttype/forms"/>
  </ds:schemaRefs>
</ds:datastoreItem>
</file>

<file path=customXml/itemProps3.xml><?xml version="1.0" encoding="utf-8"?>
<ds:datastoreItem xmlns:ds="http://schemas.openxmlformats.org/officeDocument/2006/customXml" ds:itemID="{D506C46B-D95A-42F8-9885-B6B3964861D9}">
  <ds:schemaRefs>
    <ds:schemaRef ds:uri="http://schemas.microsoft.com/office/2006/metadata/properties"/>
    <ds:schemaRef ds:uri="995578a2-7b52-47fa-9ff8-631e2926121e"/>
    <ds:schemaRef ds:uri="http://purl.org/dc/terms/"/>
    <ds:schemaRef ds:uri="cd69e3eb-873e-4930-81f1-b15672e7d31c"/>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306</Words>
  <Application>Microsoft Office PowerPoint</Application>
  <PresentationFormat>On-screen Show (16:9)</PresentationFormat>
  <Paragraphs>50</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NexusSansPro-Italic</vt:lpstr>
      <vt:lpstr>Nexus Sans Offc Pro</vt:lpstr>
      <vt:lpstr>Courier New</vt:lpstr>
      <vt:lpstr>NexusSansPro</vt:lpstr>
      <vt:lpstr>Arial</vt:lpstr>
      <vt:lpstr>Elsevier Display Light</vt:lpstr>
      <vt:lpstr>Elsevier</vt:lpstr>
      <vt:lpstr>Using HESI Data for Program Evaluation and Accreditation</vt:lpstr>
      <vt:lpstr>Are You Reviewing and Using Summary Analysis Data to Identify Trends over Time?</vt:lpstr>
      <vt:lpstr>How Do I Trend Data? </vt:lpstr>
      <vt:lpstr>HESI Exit Exams Mirror NCLEX® Distribution of Content</vt:lpstr>
      <vt:lpstr>What Areas Should You Focus On?</vt:lpstr>
      <vt:lpstr>Looking at the Data</vt:lpstr>
      <vt:lpstr>Prioritize Your Data</vt:lpstr>
      <vt:lpstr>Additional Summary Analysis Data for Accreditation Reports</vt:lpstr>
      <vt:lpstr>HESI Exam Data Questions to Think About</vt:lpstr>
      <vt:lpstr>Commit to a Continuous Quality Improvement Plan for Program Evaluation and Accreditation Using Your  HESI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2020-05-05T17:55:35Z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0x010100D78D7839795BE045ABF3D4A0E1C833AF</vt:lpwstr>
  </property>
</Properties>
</file>